
<file path=[Content_Types].xml><?xml version="1.0" encoding="utf-8"?>
<Types xmlns="http://schemas.openxmlformats.org/package/2006/content-types">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5" r:id="rId3"/>
  </p:sldMasterIdLst>
  <p:notesMasterIdLst>
    <p:notesMasterId r:id="rId5"/>
  </p:notesMasterIdLst>
  <p:sldIdLst>
    <p:sldId id="257" r:id="rId4"/>
  </p:sldIdLst>
  <p:sldSz cx="7772400" cy="10058400"/>
  <p:notesSz cx="6858000" cy="9144000"/>
  <p:embeddedFontLst>
    <p:embeddedFont>
      <p:font typeface="Google Sans SemiBold" charset="0"/>
      <p:regular r:id="rId9"/>
      <p:bold r:id="rId10"/>
      <p:italic r:id="rId11"/>
      <p:boldItalic r:id="rId12"/>
    </p:embeddedFont>
    <p:embeddedFont>
      <p:font typeface="Roboto" charset="0"/>
      <p:regular r:id="rId13"/>
      <p:bold r:id="rId14"/>
      <p:italic r:id="rId15"/>
      <p:boldItalic r:id="rId16"/>
    </p:embeddedFont>
    <p:embeddedFont>
      <p:font typeface="PT Sans Narrow" charset="0"/>
      <p:regular r:id="rId17"/>
      <p:bold r:id="rId18"/>
    </p:embeddedFont>
    <p:embeddedFont>
      <p:font typeface="Lato" charset="0"/>
      <p:regular r:id="rId19"/>
      <p:bold r:id="rId20"/>
      <p:italic r:id="rId21"/>
      <p:boldItalic r:id="rId22"/>
    </p:embeddedFont>
    <p:embeddedFont>
      <p:font typeface="Google Sans" charset="0"/>
      <p:regular r:id="rId23"/>
      <p:bold r:id="rId24"/>
      <p:italic r:id="rId25"/>
      <p:boldItalic r:id="rId26"/>
    </p:embeddedFont>
    <p:embeddedFont>
      <p:font typeface="Work Sans"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3168"/>
        <p:guide pos="2448"/>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font" Target="fonts/font1.fntdata"/><Relationship Id="rId8" Type="http://schemas.openxmlformats.org/officeDocument/2006/relationships/tableStyles" Target="tableStyles.xml"/><Relationship Id="rId7" Type="http://schemas.openxmlformats.org/officeDocument/2006/relationships/viewProps" Target="viewProps.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30" Type="http://schemas.openxmlformats.org/officeDocument/2006/relationships/font" Target="fonts/font22.fntdata"/><Relationship Id="rId3" Type="http://schemas.openxmlformats.org/officeDocument/2006/relationships/slideMaster" Target="slideMasters/slideMaster2.xml"/><Relationship Id="rId29" Type="http://schemas.openxmlformats.org/officeDocument/2006/relationships/font" Target="fonts/font21.fntdata"/><Relationship Id="rId28" Type="http://schemas.openxmlformats.org/officeDocument/2006/relationships/font" Target="fonts/font20.fntdata"/><Relationship Id="rId27" Type="http://schemas.openxmlformats.org/officeDocument/2006/relationships/font" Target="fonts/font19.fntdata"/><Relationship Id="rId26" Type="http://schemas.openxmlformats.org/officeDocument/2006/relationships/font" Target="fonts/font18.fntdata"/><Relationship Id="rId25" Type="http://schemas.openxmlformats.org/officeDocument/2006/relationships/font" Target="fonts/font17.fntdata"/><Relationship Id="rId24" Type="http://schemas.openxmlformats.org/officeDocument/2006/relationships/font" Target="fonts/font16.fntdata"/><Relationship Id="rId23" Type="http://schemas.openxmlformats.org/officeDocument/2006/relationships/font" Target="fonts/font15.fntdata"/><Relationship Id="rId22" Type="http://schemas.openxmlformats.org/officeDocument/2006/relationships/font" Target="fonts/font14.fntdata"/><Relationship Id="rId21" Type="http://schemas.openxmlformats.org/officeDocument/2006/relationships/font" Target="fonts/font13.fntdata"/><Relationship Id="rId20" Type="http://schemas.openxmlformats.org/officeDocument/2006/relationships/font" Target="fonts/font12.fntdata"/><Relationship Id="rId2" Type="http://schemas.openxmlformats.org/officeDocument/2006/relationships/theme" Target="theme/theme1.xml"/><Relationship Id="rId19" Type="http://schemas.openxmlformats.org/officeDocument/2006/relationships/font" Target="fonts/font11.fntdata"/><Relationship Id="rId18" Type="http://schemas.openxmlformats.org/officeDocument/2006/relationships/font" Target="fonts/font10.fntdata"/><Relationship Id="rId17" Type="http://schemas.openxmlformats.org/officeDocument/2006/relationships/font" Target="fonts/font9.fntdata"/><Relationship Id="rId16" Type="http://schemas.openxmlformats.org/officeDocument/2006/relationships/font" Target="fonts/font8.fntdata"/><Relationship Id="rId15" Type="http://schemas.openxmlformats.org/officeDocument/2006/relationships/font" Target="fonts/font7.fntdata"/><Relationship Id="rId14" Type="http://schemas.openxmlformats.org/officeDocument/2006/relationships/font" Target="fonts/font6.fntdata"/><Relationship Id="rId13" Type="http://schemas.openxmlformats.org/officeDocument/2006/relationships/font" Target="fonts/font5.fntdata"/><Relationship Id="rId12" Type="http://schemas.openxmlformats.org/officeDocument/2006/relationships/font" Target="fonts/font4.fntdata"/><Relationship Id="rId11" Type="http://schemas.openxmlformats.org/officeDocument/2006/relationships/font" Target="fonts/font3.fntdata"/><Relationship Id="rId10" Type="http://schemas.openxmlformats.org/officeDocument/2006/relationships/font" Target="fonts/font2.fntdata"/><Relationship Id="rId1" Type="http://schemas.openxmlformats.org/officeDocument/2006/relationships/slideMaster" Target="slideMasters/slideMaster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6" name="Shape 416"/>
        <p:cNvGrpSpPr/>
        <p:nvPr/>
      </p:nvGrpSpPr>
      <p:grpSpPr>
        <a:xfrm>
          <a:off x="0" y="0"/>
          <a:ext cx="0" cy="0"/>
          <a:chOff x="0" y="0"/>
          <a:chExt cx="0" cy="0"/>
        </a:xfrm>
      </p:grpSpPr>
      <p:sp>
        <p:nvSpPr>
          <p:cNvPr id="417" name="Google Shape;417;g1e3a6309cc6_3_316:notes"/>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Layout 1">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GB"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GB" sz="1100" i="1">
                <a:latin typeface="Lato" panose="020F0502020204030203"/>
                <a:ea typeface="Lato" panose="020F0502020204030203"/>
                <a:cs typeface="Lato" panose="020F0502020204030203"/>
                <a:sym typeface="Lato" panose="020F0502020204030203"/>
              </a:rPr>
              <a:t>Image Alt-Text Here</a:t>
            </a:r>
            <a:endParaRPr sz="1100" i="1">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 name="Google Shape;112;p3"/>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GB"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GB" sz="1100" i="1">
                <a:latin typeface="Lato" panose="020F0502020204030203"/>
                <a:ea typeface="Lato" panose="020F0502020204030203"/>
                <a:cs typeface="Lato" panose="020F0502020204030203"/>
                <a:sym typeface="Lato" panose="020F0502020204030203"/>
              </a:rPr>
              <a:t>Image Alt-Text Here</a:t>
            </a:r>
            <a:endParaRPr sz="1100" i="1">
              <a:solidFill>
                <a:srgbClr val="000000"/>
              </a:solidFill>
              <a:latin typeface="Lato" panose="020F0502020204030203"/>
              <a:ea typeface="Lato" panose="020F0502020204030203"/>
              <a:cs typeface="Lato" panose="020F0502020204030203"/>
              <a:sym typeface="Lato" panose="020F0502020204030203"/>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GB" sz="1100" i="1">
                <a:latin typeface="Lato" panose="020F0502020204030203"/>
                <a:ea typeface="Lato" panose="020F0502020204030203"/>
                <a:cs typeface="Lato" panose="020F0502020204030203"/>
                <a:sym typeface="Lato" panose="020F0502020204030203"/>
              </a:rPr>
              <a:t>Image Alt-Text Here</a:t>
            </a:r>
            <a:endParaRPr sz="1100" i="1">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GB"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GB" sz="1100" i="1">
                <a:latin typeface="Lato" panose="020F0502020204030203"/>
                <a:ea typeface="Lato" panose="020F0502020204030203"/>
                <a:cs typeface="Lato" panose="020F0502020204030203"/>
                <a:sym typeface="Lato" panose="020F0502020204030203"/>
              </a:rPr>
              <a:t>Image Alt-Text Here</a:t>
            </a:r>
            <a:endParaRPr sz="1100" i="1">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GB"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GB" sz="1100" i="1">
                <a:latin typeface="Lato" panose="020F0502020204030203"/>
                <a:ea typeface="Lato" panose="020F0502020204030203"/>
                <a:cs typeface="Lato" panose="020F0502020204030203"/>
                <a:sym typeface="Lato" panose="020F0502020204030203"/>
              </a:rPr>
              <a:t>Image Alt-Text Here</a:t>
            </a:r>
            <a:endParaRPr sz="1100" i="1">
              <a:solidFill>
                <a:srgbClr val="000000"/>
              </a:solidFill>
              <a:latin typeface="Lato" panose="020F0502020204030203"/>
              <a:ea typeface="Lato" panose="020F0502020204030203"/>
              <a:cs typeface="Lato" panose="020F0502020204030203"/>
              <a:sym typeface="Lato" panose="020F0502020204030203"/>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matchingName="Layout 1">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2" name="Google Shape;292;p10"/>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7" Type="http://schemas.openxmlformats.org/officeDocument/2006/relationships/slideLayout" Target="../slideLayouts/slideLayout13.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419" name="Shape 419"/>
        <p:cNvGrpSpPr/>
        <p:nvPr/>
      </p:nvGrpSpPr>
      <p:grpSpPr>
        <a:xfrm>
          <a:off x="0" y="0"/>
          <a:ext cx="0" cy="0"/>
          <a:chOff x="0" y="0"/>
          <a:chExt cx="0" cy="0"/>
        </a:xfrm>
      </p:grpSpPr>
      <p:sp>
        <p:nvSpPr>
          <p:cNvPr id="420" name="Google Shape;420;p17"/>
          <p:cNvSpPr txBox="1"/>
          <p:nvPr/>
        </p:nvSpPr>
        <p:spPr>
          <a:xfrm>
            <a:off x="188700" y="1161825"/>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GB"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478125"/>
            <a:ext cx="73095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2"/>
                </a:solidFill>
              </a:rPr>
              <a:t>This project aims to develop a predictive model that can accurately classify TikTok videos as either containing a claim or offering an opinion. The model will be trained on a comprehensive dataset that includes various metrics such as views, comments, likes, and shares. The ultimate goal is to enhance content management and moderation efforts by automating the classification process.</a:t>
            </a:r>
            <a:endParaRPr>
              <a:solidFill>
                <a:schemeClr val="dk2"/>
              </a:solidFill>
            </a:endParaRPr>
          </a:p>
        </p:txBody>
      </p:sp>
      <p:grpSp>
        <p:nvGrpSpPr>
          <p:cNvPr id="422" name="Google Shape;422;p17"/>
          <p:cNvGrpSpPr/>
          <p:nvPr/>
        </p:nvGrpSpPr>
        <p:grpSpPr>
          <a:xfrm>
            <a:off x="238125" y="161925"/>
            <a:ext cx="7408500" cy="1131600"/>
            <a:chOff x="188700" y="304800"/>
            <a:chExt cx="7408500" cy="1131600"/>
          </a:xfrm>
        </p:grpSpPr>
        <p:sp>
          <p:nvSpPr>
            <p:cNvPr id="423" name="Google Shape;423;p17"/>
            <p:cNvSpPr txBox="1"/>
            <p:nvPr/>
          </p:nvSpPr>
          <p:spPr>
            <a:xfrm>
              <a:off x="188700" y="304800"/>
              <a:ext cx="7408500" cy="11316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GB" sz="1800" b="1">
                  <a:latin typeface="Google Sans SemiBold"/>
                  <a:ea typeface="Google Sans SemiBold"/>
                  <a:cs typeface="Google Sans SemiBold"/>
                  <a:sym typeface="Google Sans SemiBold"/>
                </a:rPr>
                <a:t>Predictive Model Development for Tik Tok Video Classification</a:t>
              </a:r>
              <a:endParaRPr sz="2100">
                <a:solidFill>
                  <a:srgbClr val="000000"/>
                </a:solidFill>
                <a:latin typeface="Google Sans SemiBold"/>
                <a:ea typeface="Google Sans SemiBold"/>
                <a:cs typeface="Google Sans SemiBold"/>
                <a:sym typeface="Google Sans SemiBold"/>
              </a:endParaRPr>
            </a:p>
          </p:txBody>
        </p:sp>
        <p:sp>
          <p:nvSpPr>
            <p:cNvPr id="424" name="Google Shape;424;p17"/>
            <p:cNvSpPr txBox="1"/>
            <p:nvPr/>
          </p:nvSpPr>
          <p:spPr>
            <a:xfrm>
              <a:off x="188700" y="883875"/>
              <a:ext cx="66408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GB">
                  <a:latin typeface="Roboto"/>
                  <a:ea typeface="Roboto"/>
                  <a:cs typeface="Roboto"/>
                  <a:sym typeface="Roboto"/>
                </a:rPr>
                <a:t>Leveraging Data Analysis to Classify Content as Claims or Opinions</a:t>
              </a:r>
              <a:endParaRPr>
                <a:solidFill>
                  <a:srgbClr val="000000"/>
                </a:solidFill>
                <a:latin typeface="Roboto"/>
                <a:ea typeface="Roboto"/>
                <a:cs typeface="Roboto"/>
                <a:sym typeface="Roboto"/>
              </a:endParaRPr>
            </a:p>
          </p:txBody>
        </p:sp>
      </p:grpSp>
      <p:sp>
        <p:nvSpPr>
          <p:cNvPr id="425" name="Google Shape;425;p17"/>
          <p:cNvSpPr txBox="1"/>
          <p:nvPr/>
        </p:nvSpPr>
        <p:spPr>
          <a:xfrm>
            <a:off x="50775" y="3990975"/>
            <a:ext cx="3120900" cy="5886600"/>
          </a:xfrm>
          <a:prstGeom prst="rect">
            <a:avLst/>
          </a:prstGeom>
          <a:noFill/>
          <a:ln>
            <a:noFill/>
          </a:ln>
        </p:spPr>
        <p:txBody>
          <a:bodyPr spcFirstLastPara="1" wrap="square" lIns="91425" tIns="91425" rIns="91425" bIns="91425" anchor="t" anchorCtr="0">
            <a:noAutofit/>
          </a:bodyPr>
          <a:lstStyle/>
          <a:p>
            <a:pPr marL="457200" lvl="0" indent="-298450" algn="l" rtl="0">
              <a:lnSpc>
                <a:spcPct val="150000"/>
              </a:lnSpc>
              <a:spcBef>
                <a:spcPts val="1200"/>
              </a:spcBef>
              <a:spcAft>
                <a:spcPts val="0"/>
              </a:spcAft>
              <a:buClr>
                <a:schemeClr val="dk2"/>
              </a:buClr>
              <a:buSzPts val="1100"/>
              <a:buFont typeface="Google Sans"/>
              <a:buChar char="●"/>
            </a:pPr>
            <a:r>
              <a:rPr lang="en-GB" sz="1100">
                <a:solidFill>
                  <a:schemeClr val="dk2"/>
                </a:solidFill>
                <a:latin typeface="Google Sans"/>
                <a:ea typeface="Google Sans"/>
                <a:cs typeface="Google Sans"/>
                <a:sym typeface="Google Sans"/>
              </a:rPr>
              <a:t>The dataset is evenly split between claims and opinions, with 50.34% of the data comprising claims and 49.65% comprising opinions. This balance provides a rich source of data for training the predictive model, ensuring it learns to distinguish between both types of content effectively.</a:t>
            </a:r>
            <a:endParaRPr sz="1100">
              <a:solidFill>
                <a:schemeClr val="dk2"/>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2"/>
              </a:buClr>
              <a:buSzPts val="1100"/>
              <a:buFont typeface="Google Sans"/>
              <a:buChar char="●"/>
            </a:pPr>
            <a:r>
              <a:rPr lang="en-GB" sz="1100">
                <a:solidFill>
                  <a:schemeClr val="dk2"/>
                </a:solidFill>
                <a:latin typeface="Google Sans"/>
                <a:ea typeface="Google Sans"/>
                <a:cs typeface="Google Sans"/>
                <a:sym typeface="Google Sans"/>
              </a:rPr>
              <a:t>Videos produced by users who have been banned show elevated engagement rates when they contain a claim.</a:t>
            </a:r>
            <a:endParaRPr sz="1100">
              <a:solidFill>
                <a:schemeClr val="dk2"/>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2"/>
              </a:buClr>
              <a:buSzPts val="1100"/>
              <a:buFont typeface="Google Sans"/>
              <a:buChar char="●"/>
            </a:pPr>
            <a:r>
              <a:rPr lang="en-GB" sz="1100">
                <a:solidFill>
                  <a:schemeClr val="dk2"/>
                </a:solidFill>
                <a:latin typeface="Google Sans"/>
                <a:ea typeface="Google Sans"/>
                <a:cs typeface="Google Sans"/>
                <a:sym typeface="Google Sans"/>
              </a:rPr>
              <a:t>Videos produced by users who are currently under review demonstrate increased engagement rates when they present an opinion.</a:t>
            </a:r>
            <a:endParaRPr sz="1100">
              <a:solidFill>
                <a:schemeClr val="dk2"/>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2"/>
              </a:buClr>
              <a:buSzPts val="1100"/>
              <a:buFont typeface="Google Sans"/>
              <a:buChar char="●"/>
            </a:pPr>
            <a:r>
              <a:rPr lang="en-GB" sz="1100">
                <a:solidFill>
                  <a:schemeClr val="dk2"/>
                </a:solidFill>
                <a:latin typeface="Google Sans"/>
                <a:ea typeface="Google Sans"/>
                <a:cs typeface="Google Sans"/>
                <a:sym typeface="Google Sans"/>
              </a:rPr>
              <a:t>Claims are less frequently associated with active authors compared to opinions.</a:t>
            </a:r>
            <a:endParaRPr sz="1100">
              <a:solidFill>
                <a:schemeClr val="dk2"/>
              </a:solidFill>
              <a:latin typeface="Google Sans"/>
              <a:ea typeface="Google Sans"/>
              <a:cs typeface="Google Sans"/>
              <a:sym typeface="Google Sans"/>
            </a:endParaRPr>
          </a:p>
          <a:p>
            <a:pPr marL="457200" lvl="0" indent="-304800" algn="l" rtl="0">
              <a:lnSpc>
                <a:spcPct val="150000"/>
              </a:lnSpc>
              <a:spcBef>
                <a:spcPts val="0"/>
              </a:spcBef>
              <a:spcAft>
                <a:spcPts val="0"/>
              </a:spcAft>
              <a:buClr>
                <a:schemeClr val="dk2"/>
              </a:buClr>
              <a:buSzPts val="1200"/>
              <a:buFont typeface="Google Sans"/>
              <a:buChar char="●"/>
            </a:pPr>
            <a:r>
              <a:rPr lang="en-GB" sz="1100">
                <a:solidFill>
                  <a:schemeClr val="dk2"/>
                </a:solidFill>
                <a:latin typeface="Google Sans"/>
                <a:ea typeface="Google Sans"/>
                <a:cs typeface="Google Sans"/>
                <a:sym typeface="Google Sans"/>
              </a:rPr>
              <a:t>The distribution of likes per view exhibits a near-normal pattern, suggesting a predictable trend in user engagement.</a:t>
            </a:r>
            <a:endParaRPr sz="1200">
              <a:solidFill>
                <a:schemeClr val="dk2"/>
              </a:solidFill>
              <a:latin typeface="Google Sans"/>
              <a:ea typeface="Google Sans"/>
              <a:cs typeface="Google Sans"/>
              <a:sym typeface="Google Sans"/>
            </a:endParaRPr>
          </a:p>
        </p:txBody>
      </p:sp>
      <p:sp>
        <p:nvSpPr>
          <p:cNvPr id="426" name="Google Shape;426;p17"/>
          <p:cNvSpPr txBox="1"/>
          <p:nvPr/>
        </p:nvSpPr>
        <p:spPr>
          <a:xfrm>
            <a:off x="3667125" y="3552825"/>
            <a:ext cx="3800400" cy="34386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300">
                <a:solidFill>
                  <a:schemeClr val="dk2"/>
                </a:solidFill>
                <a:latin typeface="Google Sans"/>
                <a:ea typeface="Google Sans"/>
                <a:cs typeface="Google Sans"/>
                <a:sym typeface="Google Sans"/>
              </a:rPr>
              <a:t>The initial phase of the project involved loading the dataset into a pandas DataFrame and conducting various statistical operations. The code calculated the mean, median, and count of likes per view, comments per view, and shares per view for different combinations of claim status, author ban status, and author activity status. These calculations provided valuable insights that informed the development of the predictive model.</a:t>
            </a:r>
            <a:endParaRPr sz="1300">
              <a:solidFill>
                <a:schemeClr val="dk2"/>
              </a:solidFill>
              <a:latin typeface="Google Sans"/>
              <a:ea typeface="Google Sans"/>
              <a:cs typeface="Google Sans"/>
              <a:sym typeface="Google Sans"/>
            </a:endParaRPr>
          </a:p>
        </p:txBody>
      </p:sp>
      <p:sp>
        <p:nvSpPr>
          <p:cNvPr id="427" name="Google Shape;427;p17"/>
          <p:cNvSpPr txBox="1"/>
          <p:nvPr/>
        </p:nvSpPr>
        <p:spPr>
          <a:xfrm>
            <a:off x="3429000" y="7743825"/>
            <a:ext cx="4124400" cy="2228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GB" sz="1000">
                <a:solidFill>
                  <a:schemeClr val="dk2"/>
                </a:solidFill>
                <a:latin typeface="Google Sans"/>
                <a:ea typeface="Google Sans"/>
                <a:cs typeface="Google Sans"/>
                <a:sym typeface="Google Sans"/>
              </a:rPr>
              <a:t>Given these insights, the next step would be to incorporate them into the predictive model. This could involve creating new features based on these insights or adjusting the model parameters to better capture the patterns observed in the data. Once the model is developed, it will need to be validated using a separate test set to ensure its accuracy. After validation, the model can be deployed for use in classifying new videos. Future work could also involve refining the model based on feedback and performance metrics.</a:t>
            </a:r>
            <a:endParaRPr sz="10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2191</Words>
  <Application>WPS Presentation</Application>
  <PresentationFormat/>
  <Paragraphs>18</Paragraphs>
  <Slides>1</Slides>
  <Notes>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1</vt:i4>
      </vt:variant>
    </vt:vector>
  </HeadingPairs>
  <TitlesOfParts>
    <vt:vector size="19" baseType="lpstr">
      <vt:lpstr>Arial</vt:lpstr>
      <vt:lpstr>SimSun</vt:lpstr>
      <vt:lpstr>Wingdings</vt:lpstr>
      <vt:lpstr>Arial</vt:lpstr>
      <vt:lpstr>Google Sans SemiBold</vt:lpstr>
      <vt:lpstr>C059</vt:lpstr>
      <vt:lpstr>Google Sans</vt:lpstr>
      <vt:lpstr>PT Sans Narrow</vt:lpstr>
      <vt:lpstr>Lato</vt:lpstr>
      <vt:lpstr>Calibri</vt:lpstr>
      <vt:lpstr>Trebuchet MS</vt:lpstr>
      <vt:lpstr>Work Sans</vt:lpstr>
      <vt:lpstr>Roboto</vt:lpstr>
      <vt:lpstr>Microsoft YaHei</vt:lpstr>
      <vt:lpstr>Droid Sans Fallback</vt:lpstr>
      <vt:lpstr>Arial Unicode MS</vt:lpstr>
      <vt:lpstr>Simple Light</vt:lpstr>
      <vt:lpstr>Simple Light</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iykeeue</cp:lastModifiedBy>
  <cp:revision>1</cp:revision>
  <dcterms:created xsi:type="dcterms:W3CDTF">2024-01-22T18:33:04Z</dcterms:created>
  <dcterms:modified xsi:type="dcterms:W3CDTF">2024-01-22T18:33:04Z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1033-11.1.0.11711</vt:lpwstr>
  </property>
</Properties>
</file>